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4044" r:id="rId2"/>
    <p:sldMasterId id="2147484056" r:id="rId3"/>
    <p:sldMasterId id="2147484068" r:id="rId4"/>
    <p:sldMasterId id="2147484092" r:id="rId5"/>
  </p:sldMasterIdLst>
  <p:notesMasterIdLst>
    <p:notesMasterId r:id="rId14"/>
  </p:notesMasterIdLst>
  <p:sldIdLst>
    <p:sldId id="390" r:id="rId6"/>
    <p:sldId id="381" r:id="rId7"/>
    <p:sldId id="385" r:id="rId8"/>
    <p:sldId id="386" r:id="rId9"/>
    <p:sldId id="387" r:id="rId10"/>
    <p:sldId id="388" r:id="rId11"/>
    <p:sldId id="389" r:id="rId12"/>
    <p:sldId id="334" r:id="rId1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99"/>
    <a:srgbClr val="CCFF99"/>
    <a:srgbClr val="000000"/>
    <a:srgbClr val="FFFFCC"/>
    <a:srgbClr val="00CC00"/>
    <a:srgbClr val="99FF33"/>
    <a:srgbClr val="66FF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>
        <p:scale>
          <a:sx n="60" d="100"/>
          <a:sy n="60" d="100"/>
        </p:scale>
        <p:origin x="-1266" y="-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846E-568B-4313-AC2A-ED90F062ACDA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C3D2A-5437-43DE-8F1D-A976AA29FD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63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5573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6053138"/>
            <a:ext cx="2249488" cy="714375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Рисунок 19" descr="1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6" r="57703" b="8467"/>
          <a:stretch>
            <a:fillRect/>
          </a:stretch>
        </p:blipFill>
        <p:spPr bwMode="auto">
          <a:xfrm>
            <a:off x="34925" y="0"/>
            <a:ext cx="1368425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3348038" y="0"/>
            <a:ext cx="0" cy="15859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0000" y="115888"/>
            <a:ext cx="1862138" cy="13541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>
                <a:solidFill>
                  <a:srgbClr val="FFFFFF"/>
                </a:solidFill>
                <a:latin typeface="Calibri" pitchFamily="34" charset="0"/>
              </a:rPr>
              <a:t>КРАСНОЯРСКИЙ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800">
                <a:solidFill>
                  <a:srgbClr val="FFFFFF"/>
                </a:solidFill>
                <a:latin typeface="Calibri" pitchFamily="34" charset="0"/>
              </a:rPr>
              <a:t>ИНСТИТУТ</a:t>
            </a:r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>
                <a:solidFill>
                  <a:srgbClr val="FFFFFF"/>
                </a:solidFill>
                <a:latin typeface="Calibri" pitchFamily="34" charset="0"/>
              </a:rPr>
              <a:t>ПОВЫШЕНИЯ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>
                <a:solidFill>
                  <a:srgbClr val="FFFFFF"/>
                </a:solidFill>
                <a:latin typeface="Calibri" pitchFamily="34" charset="0"/>
              </a:rPr>
              <a:t>КВАЛИФИКАЦИИ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3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  <a:solidFill>
            <a:srgbClr val="E95E40"/>
          </a:solidFill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92BC3CF-89E3-49C3-994C-483C00C73EBC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14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rgbClr val="EBDDC3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rgbClr val="EBDDC3"/>
                </a:solidFill>
              </a:defRPr>
            </a:lvl1pPr>
          </a:lstStyle>
          <a:p>
            <a:pPr>
              <a:defRPr/>
            </a:pPr>
            <a:fld id="{578AC1F2-65AA-41FE-B48B-E5BC2889B9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74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8C962-A1B3-430A-A98D-647A700E9F46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E253B-5C1E-48A3-88B5-598322395D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83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2" y="2743209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E8A4D-7326-4407-87E9-1236FA3D38EC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3263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A5B3917-8DD4-4514-A877-C731E1A46D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62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4C8A923-905F-4B51-9060-5B7F9E530E15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93FC270-B8C6-4A09-90CF-6A65C0805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58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84"/>
            <a:ext cx="8153400" cy="869951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ACBE22A-2CFC-4B25-8791-028C04EB3394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8F6E50C-0916-4C66-9F62-E529EA2AF4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718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D23E5-0DE5-4264-BF56-759636E95D02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7E629-724C-4705-A8A0-B30AC889B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17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B37D8-6965-4F94-8983-C56AC1CA8CBA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7A3179-AA83-43CB-B5CE-747F07BE5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26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84"/>
            <a:ext cx="8077200" cy="869951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70B66-F704-49F1-9DA1-3E36FC8BD5A1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A225F-545E-4856-9979-DDB4784EC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81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4662488"/>
            <a:ext cx="1463675" cy="7143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447800" y="0"/>
            <a:ext cx="100013" cy="68691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6713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FC56840-5803-4DE1-A0E3-E17F41FB9F0D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5163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9A0543D2-B4E1-4989-B0A4-8C239FF4E1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6713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763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51C6B-494E-42E5-B22C-32CC48997495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FBC9-6750-4255-B023-64DEDA66FF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35"/>
            <a:ext cx="2057400" cy="55165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1"/>
            <a:ext cx="5562600" cy="551656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72847-DE77-44A4-A560-AC78547D78A0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5B3DF-0835-4661-8BAC-515053603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0229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61094-D70C-4734-B8AB-23D8170278CB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65255-28EE-40B4-B503-F12EA138C90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212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A4083-92CE-4A30-B49F-ACB037F160FD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EFEF9-3FF2-4E3F-9627-0EF34EE4D18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83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18670-92B7-409C-B300-8C61432435FA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CAB89-68BF-47F5-8A0A-FFF4B86C22F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88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E61C2-555F-4C9D-9F2A-E90689A512FA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C7864-407F-4C47-A64F-E56CFD852E7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01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10FDF-3A86-4600-930B-4E39AA99C549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76FCE-E574-4C6D-BB1B-A7759D25933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50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CFD30-143E-4FDA-A487-688DB7B2D4CF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EB368-C7F0-485B-987B-8A941533396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442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F5340-FE16-454D-9BEB-282BF9A20A87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7A4D4-58F1-44AF-83FD-F7DD63FC153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36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6BFC1-F43D-4460-994A-63C40F2D6651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AD83C-0CAB-4680-84F9-8B2291B9302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084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8B783-E6C4-4C9C-A4B7-D7678554CEB9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24A63-7CA5-4571-BB6A-C4AD5D4D8C4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888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44C5C-53C3-4823-9CF2-A5E2A9D47F0C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EDC43-B960-4CFE-8B55-B6710057924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666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F28D0-F751-43BE-929D-290030663483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05.08.2022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200C5-A9B8-488A-AFF6-7D939BF7A24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338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  <p:pic>
        <p:nvPicPr>
          <p:cNvPr id="6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2" y="103188"/>
            <a:ext cx="4162425" cy="408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  <p:pic>
        <p:nvPicPr>
          <p:cNvPr id="8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2"/>
            <a:ext cx="19812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" y="4876800"/>
            <a:ext cx="13827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56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>
                <a:solidFill>
                  <a:schemeClr val="bg2"/>
                </a:solidFill>
              </a:rPr>
              <a:t>L/O/G/O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half" idx="10"/>
          </p:nvPr>
        </p:nvSpPr>
        <p:spPr bwMode="white">
          <a:xfrm>
            <a:off x="1295400" y="6553224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11"/>
          </p:nvPr>
        </p:nvSpPr>
        <p:spPr bwMode="white">
          <a:xfrm>
            <a:off x="3657600" y="6553224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12"/>
          </p:nvPr>
        </p:nvSpPr>
        <p:spPr bwMode="white">
          <a:xfrm>
            <a:off x="6781800" y="6553224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5ED1462-55AA-459A-8829-B49AAC1EBE58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52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077A6-9560-40B4-A9FB-65FA010B0C3F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843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958E4-3C97-4694-B19A-467A189301EF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585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9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9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CDA4F-CF15-4A12-8AD1-2626683ABC27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6721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2FED1-4A05-4BA4-A0B7-F45D91A17266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74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F4492-6905-4D30-B784-8271AD281DB2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374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8899F-0B69-4E90-B3C4-FE43B88B98B1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394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908B6-FF56-4F8F-B84C-F4FEE2741997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8260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4D47A-9953-45B4-855F-D9114E4CEB22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797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DBE75-1764-4039-AEF0-EDFE432C3B3D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6017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58CAF-037D-490B-ABC8-DB9F4090BD86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8655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5573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6053162"/>
            <a:ext cx="2249488" cy="714375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9037" y="6043637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Рисунок 19" descr="1.tif"/>
          <p:cNvPicPr>
            <a:picLocks noChangeAspect="1"/>
          </p:cNvPicPr>
          <p:nvPr/>
        </p:nvPicPr>
        <p:blipFill>
          <a:blip r:embed="rId3" cstate="print"/>
          <a:srcRect l="4906" r="57703" b="8467"/>
          <a:stretch>
            <a:fillRect/>
          </a:stretch>
        </p:blipFill>
        <p:spPr bwMode="auto">
          <a:xfrm>
            <a:off x="34937" y="0"/>
            <a:ext cx="1368425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3348038" y="24"/>
            <a:ext cx="0" cy="15859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0011" y="115912"/>
            <a:ext cx="1862369" cy="135421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>
                <a:solidFill>
                  <a:srgbClr val="FFFFFF"/>
                </a:solidFill>
                <a:latin typeface="Calibri" pitchFamily="34" charset="0"/>
              </a:rPr>
              <a:t>КРАСНОЯРСКИЙ</a:t>
            </a:r>
          </a:p>
          <a:p>
            <a:pPr eaLnBrk="1" hangingPunct="1">
              <a:defRPr/>
            </a:pPr>
            <a:r>
              <a:rPr lang="ru-RU" altLang="ru-RU" sz="2800">
                <a:solidFill>
                  <a:srgbClr val="FFFFFF"/>
                </a:solidFill>
                <a:latin typeface="Calibri" pitchFamily="34" charset="0"/>
              </a:rPr>
              <a:t>ИНСТИТУТ</a:t>
            </a:r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  <a:p>
            <a:pPr eaLnBrk="1" hangingPunct="1">
              <a:defRPr/>
            </a:pPr>
            <a:r>
              <a:rPr lang="ru-RU" altLang="ru-RU">
                <a:solidFill>
                  <a:srgbClr val="FFFFFF"/>
                </a:solidFill>
                <a:latin typeface="Calibri" pitchFamily="34" charset="0"/>
              </a:rPr>
              <a:t>ПОВЫШЕНИЯ</a:t>
            </a:r>
          </a:p>
          <a:p>
            <a:pPr eaLnBrk="1" hangingPunct="1">
              <a:defRPr/>
            </a:pPr>
            <a:r>
              <a:rPr lang="ru-RU" altLang="ru-RU">
                <a:solidFill>
                  <a:srgbClr val="FFFFFF"/>
                </a:solidFill>
                <a:latin typeface="Calibri" pitchFamily="34" charset="0"/>
              </a:rPr>
              <a:t>КВАЛИФИКАЦИИ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3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  <a:solidFill>
            <a:srgbClr val="E95E40"/>
          </a:solidFill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0102F36-438A-477E-8B37-A0D389912FDB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14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62"/>
            <a:ext cx="5867400" cy="365125"/>
          </a:xfrm>
        </p:spPr>
        <p:txBody>
          <a:bodyPr/>
          <a:lstStyle>
            <a:lvl1pPr algn="r">
              <a:defRPr>
                <a:solidFill>
                  <a:srgbClr val="EBDDC3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rgbClr val="EBDDC3"/>
                </a:solidFill>
              </a:defRPr>
            </a:lvl1pPr>
          </a:lstStyle>
          <a:p>
            <a:pPr>
              <a:defRPr/>
            </a:pPr>
            <a:fld id="{BFD3DB4E-1239-4A1A-8F27-5C05E51483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30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DFB33-5FA6-4C0E-B168-ADD189A2664E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4173B-7CD9-4DF1-AC80-B41B61AE0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3848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2" y="2743209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EE5F9-1337-4591-9806-F0C4A435DF2B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24"/>
            <a:ext cx="1295400" cy="703263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82F5A6F-6EDE-4DC9-B80F-695B6AC0A4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65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931026E-36A1-4A3D-B2E9-B0A2781BB166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D18484D-8E93-4FE9-AB60-25015DB94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472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108"/>
            <a:ext cx="8153400" cy="869951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7D7F003-E5A4-4B9C-B765-7E28C58511C5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65BB7DA-4761-4028-A03E-9F14FADBE6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7284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5E168-27D1-4FEF-AE79-566012CAAF9C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40675-42F1-4133-A180-9C7EB1BE7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175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8FCA3-3C94-490F-AF35-245D253EBA3E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BC693F7-6629-4C7B-8630-58CF0FDEF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5098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108"/>
            <a:ext cx="8077200" cy="869951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59709-7EBC-4536-9373-26CF3174373A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8237-A194-4495-A389-DBEC20CFD4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5030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-9525" y="4572024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9522" y="4662512"/>
            <a:ext cx="1463675" cy="7143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447812" y="6"/>
            <a:ext cx="100013" cy="68691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24"/>
            <a:ext cx="2667000" cy="366713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5516369-CF2A-430C-8660-C12AFE921502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74"/>
            <a:ext cx="1447800" cy="665163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101D1AE1-3668-46F9-80E0-1288216B33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24"/>
            <a:ext cx="4572000" cy="366713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18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ED0FD-4BEB-4836-AF19-F9330B5E6E4C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D3284-B9A4-4AFD-BFEA-BBDE6A7C9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8702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12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59"/>
            <a:ext cx="2057400" cy="55165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1"/>
            <a:ext cx="5562600" cy="551656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24"/>
            <a:ext cx="2209800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F2158-7C95-41D7-BE1A-E5615709A892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12" y="6248424"/>
            <a:ext cx="557371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86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55FC8-0517-445B-8AA8-446E89293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599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Образец подзаголовка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691797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163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548884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873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215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90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22452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854249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23645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46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2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98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989138"/>
            <a:ext cx="815340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6713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89524F-C395-476D-A859-C6D109200195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6713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3488"/>
            <a:ext cx="9144000" cy="32067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1113"/>
            <a:ext cx="533400" cy="492125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1113"/>
            <a:ext cx="8553450" cy="492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B20B8D9-E2FA-4A51-8709-03F60689D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41994" name="Рисунок 9" descr="1.tif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4"/>
          <a:stretch>
            <a:fillRect/>
          </a:stretch>
        </p:blipFill>
        <p:spPr bwMode="auto">
          <a:xfrm>
            <a:off x="0" y="0"/>
            <a:ext cx="24844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5" name="Заголовок 21"/>
          <p:cNvSpPr>
            <a:spLocks noGrp="1"/>
          </p:cNvSpPr>
          <p:nvPr>
            <p:ph type="title"/>
          </p:nvPr>
        </p:nvSpPr>
        <p:spPr bwMode="auto">
          <a:xfrm>
            <a:off x="2771775" y="44450"/>
            <a:ext cx="51990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555875" y="0"/>
            <a:ext cx="0" cy="112553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8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C762E2-7582-421B-830B-D0AE2EB94D05}" type="datetimeFigureOut">
              <a:rPr kumimoji="1"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05.08.2022</a:t>
            </a:fld>
            <a:endParaRPr kumimoji="1"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3FB08A-0D19-4D07-8BE9-549D283E1484}" type="slidenum">
              <a:rPr kumimoji="1"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19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50000">
              <a:srgbClr val="FFFFFF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7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24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заголовка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9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текста</a:t>
            </a:r>
          </a:p>
          <a:p>
            <a:pPr lvl="1"/>
            <a:r>
              <a:rPr lang="en-US" altLang="ru-RU"/>
              <a:t>Второй уровень</a:t>
            </a:r>
          </a:p>
          <a:p>
            <a:pPr lvl="2"/>
            <a:r>
              <a:rPr lang="en-US" altLang="ru-RU"/>
              <a:t>Третий уровень</a:t>
            </a:r>
          </a:p>
          <a:p>
            <a:pPr lvl="3"/>
            <a:r>
              <a:rPr lang="en-US" altLang="ru-RU"/>
              <a:t>Четвертый уровень</a:t>
            </a:r>
          </a:p>
          <a:p>
            <a:pPr lvl="4"/>
            <a:r>
              <a:rPr lang="en-US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49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49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63E2C1-E9AF-4CBE-81DD-3F920B081A65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24865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5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24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17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891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989138"/>
            <a:ext cx="8153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24"/>
            <a:ext cx="2667000" cy="366713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BBDC2A-5EB5-4C15-92C9-5B011EF72056}" type="datetimeFigureOut">
              <a:rPr lang="ru-RU"/>
              <a:pPr>
                <a:defRPr/>
              </a:pPr>
              <a:t>05.08.2022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12" y="6248424"/>
            <a:ext cx="5421313" cy="366713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3512"/>
            <a:ext cx="9144000" cy="32067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1137"/>
            <a:ext cx="533400" cy="492125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1137"/>
            <a:ext cx="8553450" cy="4921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612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169A2C-D73A-48A0-B6FD-4B2AC54E11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37898" name="Рисунок 9" descr="1.tif"/>
          <p:cNvPicPr>
            <a:picLocks noChangeAspect="1"/>
          </p:cNvPicPr>
          <p:nvPr/>
        </p:nvPicPr>
        <p:blipFill>
          <a:blip r:embed="rId13" cstate="print"/>
          <a:srcRect b="6694"/>
          <a:stretch>
            <a:fillRect/>
          </a:stretch>
        </p:blipFill>
        <p:spPr bwMode="auto">
          <a:xfrm>
            <a:off x="0" y="24"/>
            <a:ext cx="24844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9" name="Заголовок 21"/>
          <p:cNvSpPr>
            <a:spLocks noGrp="1"/>
          </p:cNvSpPr>
          <p:nvPr>
            <p:ph type="title"/>
          </p:nvPr>
        </p:nvSpPr>
        <p:spPr bwMode="auto">
          <a:xfrm>
            <a:off x="2771777" y="44450"/>
            <a:ext cx="5199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555875" y="0"/>
            <a:ext cx="0" cy="112553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42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0510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1.png"/><Relationship Id="rId3" Type="http://schemas.openxmlformats.org/officeDocument/2006/relationships/tags" Target="../tags/tag2.xml"/><Relationship Id="rId7" Type="http://schemas.openxmlformats.org/officeDocument/2006/relationships/image" Target="../media/image18.png"/><Relationship Id="rId12" Type="http://schemas.microsoft.com/office/2007/relationships/hdphoto" Target="../media/hdphoto3.wdp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11" Type="http://schemas.openxmlformats.org/officeDocument/2006/relationships/image" Target="../media/image20.png"/><Relationship Id="rId5" Type="http://schemas.openxmlformats.org/officeDocument/2006/relationships/oleObject" Target="../embeddings/oleObject1.bin"/><Relationship Id="rId10" Type="http://schemas.microsoft.com/office/2007/relationships/hdphoto" Target="../media/hdphoto2.wdp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19.png"/><Relationship Id="rId1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7772400" cy="1362075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Информация для родителей первоклассников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3789040"/>
            <a:ext cx="7772400" cy="150018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50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xmlns="" id="{66A4B148-CC4E-4BF1-9A4D-823D054D950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26825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xmlns="" id="{7445CFF1-DD97-4C1F-9469-63A3374F5F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A59815B-1B04-401A-A8F7-8B9446263BE2}"/>
              </a:ext>
            </a:extLst>
          </p:cNvPr>
          <p:cNvSpPr/>
          <p:nvPr/>
        </p:nvSpPr>
        <p:spPr>
          <a:xfrm>
            <a:off x="4767339" y="1015068"/>
            <a:ext cx="3843384" cy="4613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8B88A64-5B56-4FD0-A8B2-CBA59D55FEAC}"/>
              </a:ext>
            </a:extLst>
          </p:cNvPr>
          <p:cNvSpPr/>
          <p:nvPr/>
        </p:nvSpPr>
        <p:spPr>
          <a:xfrm>
            <a:off x="520118" y="1015068"/>
            <a:ext cx="3843384" cy="4613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FA922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AE5DE3-930D-4714-9F3C-18547BE05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17" y="365126"/>
            <a:ext cx="8305101" cy="440217"/>
          </a:xfrm>
        </p:spPr>
        <p:txBody>
          <a:bodyPr lIns="0">
            <a:noAutofit/>
          </a:bodyPr>
          <a:lstStyle/>
          <a:p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Образцы школьной формы</a:t>
            </a:r>
            <a:endParaRPr lang="en-GB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1B3D3581-B8BA-4A28-89AD-9D59FF230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000"/>
                    </a14:imgEffect>
                    <a14:imgEffect>
                      <a14:brightnessContrast bright="10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36" t="5152" r="3625"/>
          <a:stretch/>
        </p:blipFill>
        <p:spPr>
          <a:xfrm>
            <a:off x="704130" y="1431515"/>
            <a:ext cx="1684553" cy="3425645"/>
          </a:xfrm>
          <a:ln w="28575">
            <a:solidFill>
              <a:schemeClr val="bg1"/>
            </a:solidFill>
          </a:ln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33BD358-072B-410F-B579-3F6DB853A1D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34" t="20387" r="16166"/>
          <a:stretch/>
        </p:blipFill>
        <p:spPr>
          <a:xfrm>
            <a:off x="2507790" y="1431516"/>
            <a:ext cx="1684553" cy="3425644"/>
          </a:xfrm>
          <a:prstGeom prst="rect">
            <a:avLst/>
          </a:prstGeom>
          <a:ln w="28575">
            <a:solidFill>
              <a:schemeClr val="bg1"/>
            </a:solidFill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7C68322-FE36-4DEA-8F32-1682BB1D07FA}"/>
              </a:ext>
            </a:extLst>
          </p:cNvPr>
          <p:cNvSpPr txBox="1"/>
          <p:nvPr/>
        </p:nvSpPr>
        <p:spPr>
          <a:xfrm>
            <a:off x="926685" y="4864510"/>
            <a:ext cx="12394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Сарафан 2010-80</a:t>
            </a:r>
            <a:endParaRPr lang="en-GB" sz="1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BAE1B7A-56DF-4361-8944-B07AECB01160}"/>
              </a:ext>
            </a:extLst>
          </p:cNvPr>
          <p:cNvSpPr txBox="1"/>
          <p:nvPr/>
        </p:nvSpPr>
        <p:spPr>
          <a:xfrm>
            <a:off x="2730345" y="4864510"/>
            <a:ext cx="12394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Сарафан 2010-13</a:t>
            </a:r>
            <a:endParaRPr lang="en-GB" sz="1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58C47AA-AA13-4D22-BB0A-27F962531BA8}"/>
              </a:ext>
            </a:extLst>
          </p:cNvPr>
          <p:cNvSpPr txBox="1"/>
          <p:nvPr/>
        </p:nvSpPr>
        <p:spPr>
          <a:xfrm>
            <a:off x="1185055" y="1054443"/>
            <a:ext cx="2513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Школьная форма для девочек</a:t>
            </a:r>
            <a:endParaRPr lang="en-GB" sz="12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91F32EC-49F9-4BC3-A185-91DCD128631A}"/>
              </a:ext>
            </a:extLst>
          </p:cNvPr>
          <p:cNvSpPr txBox="1"/>
          <p:nvPr/>
        </p:nvSpPr>
        <p:spPr>
          <a:xfrm>
            <a:off x="5329140" y="1054443"/>
            <a:ext cx="27197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Школьная форма для мальчиков</a:t>
            </a:r>
            <a:endParaRPr lang="en-GB" sz="12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BDCF5699-7D76-46AA-BD80-239B43F921C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3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722" t="10581" r="8732"/>
          <a:stretch/>
        </p:blipFill>
        <p:spPr>
          <a:xfrm>
            <a:off x="4951372" y="1431515"/>
            <a:ext cx="1684553" cy="3430514"/>
          </a:xfrm>
          <a:prstGeom prst="rect">
            <a:avLst/>
          </a:prstGeom>
          <a:ln w="28575">
            <a:solidFill>
              <a:schemeClr val="bg1"/>
            </a:solidFill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640A4569-25A2-4AD5-B95D-FBFDA5D72D1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1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3" t="7322" r="13332"/>
          <a:stretch/>
        </p:blipFill>
        <p:spPr>
          <a:xfrm>
            <a:off x="6738539" y="1431515"/>
            <a:ext cx="1684553" cy="3425645"/>
          </a:xfrm>
          <a:prstGeom prst="rect">
            <a:avLst/>
          </a:prstGeom>
          <a:ln w="28575">
            <a:solidFill>
              <a:schemeClr val="bg1"/>
            </a:solidFill>
          </a:ln>
          <a:effectLst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D4AB610-93FC-4035-8002-727C73450CA8}"/>
              </a:ext>
            </a:extLst>
          </p:cNvPr>
          <p:cNvSpPr txBox="1"/>
          <p:nvPr/>
        </p:nvSpPr>
        <p:spPr>
          <a:xfrm>
            <a:off x="5352148" y="4864510"/>
            <a:ext cx="8835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Брюки 5524</a:t>
            </a:r>
            <a:endParaRPr lang="en-GB" sz="1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AFB2B1E-5E53-4654-A0FF-7D368018D2A8}"/>
              </a:ext>
            </a:extLst>
          </p:cNvPr>
          <p:cNvSpPr txBox="1"/>
          <p:nvPr/>
        </p:nvSpPr>
        <p:spPr>
          <a:xfrm>
            <a:off x="7127756" y="4864510"/>
            <a:ext cx="9396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Жилет 5524</a:t>
            </a:r>
            <a:endParaRPr lang="en-GB" sz="1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xmlns="" id="{DB590853-6FB6-4B77-BB45-233AC57C604E}"/>
              </a:ext>
            </a:extLst>
          </p:cNvPr>
          <p:cNvSpPr txBox="1">
            <a:spLocks/>
          </p:cNvSpPr>
          <p:nvPr/>
        </p:nvSpPr>
        <p:spPr>
          <a:xfrm>
            <a:off x="452953" y="5808127"/>
            <a:ext cx="8090606" cy="8376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1400" b="1" kern="0" cap="none" baseline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Calibri Light" panose="020F0302020204030204" pitchFamily="34" charset="0"/>
              </a:defRPr>
            </a:lvl1pPr>
          </a:lstStyle>
          <a:p>
            <a:pPr algn="l"/>
            <a:endParaRPr lang="en-US" sz="1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66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64704"/>
            <a:ext cx="7315200" cy="1728192"/>
          </a:xfrm>
        </p:spPr>
        <p:txBody>
          <a:bodyPr/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</a:rPr>
              <a:t>Список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</a:rPr>
              <a:t>рекомендованных принадлежностей для первоклассника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tx1">
                    <a:lumMod val="50000"/>
                  </a:schemeClr>
                </a:solidFill>
              </a:rPr>
            </a:br>
            <a:endParaRPr lang="ru-RU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708920"/>
            <a:ext cx="7315200" cy="3920480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р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анец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ш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кольная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форма  + спортивная</a:t>
            </a:r>
          </a:p>
          <a:p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с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менная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обувь со светлой подошвой </a:t>
            </a:r>
          </a:p>
          <a:p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с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умка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для сменной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обуви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88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96752"/>
            <a:ext cx="7315200" cy="936848"/>
          </a:xfrm>
        </p:spPr>
        <p:txBody>
          <a:bodyPr/>
          <a:lstStyle/>
          <a:p>
            <a:r>
              <a:rPr lang="ru-RU" sz="3200" b="1" dirty="0">
                <a:solidFill>
                  <a:schemeClr val="tx1">
                    <a:lumMod val="50000"/>
                  </a:schemeClr>
                </a:solidFill>
              </a:rPr>
              <a:t>Список канцелярских товаров для первоклассника</a:t>
            </a:r>
            <a:endParaRPr lang="ru-RU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дневник однотонный  – 1 шт.;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папка для тетрадей  – 1 шт.;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тетради в  мелкую клетку – 10 шт.; 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тетради в косую линию – 10 шт.; 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плотные обложки для тетрадей – 20 шт. (все обложки тетрадей однотонные)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плотные обложки для учебников;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подставка для книг – 1 шт.;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закладки для книг;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пенал мягкий – 1 шт.;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ручки с синей пастой;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простые карандаши;</a:t>
            </a:r>
          </a:p>
          <a:p>
            <a:pPr lvl="0"/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ластик – 1 шт.;</a:t>
            </a:r>
          </a:p>
          <a:p>
            <a:r>
              <a:rPr lang="ru-RU" sz="16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линейка 20 см – 1 шт.</a:t>
            </a:r>
          </a:p>
        </p:txBody>
      </p:sp>
    </p:spTree>
    <p:extLst>
      <p:ext uri="{BB962C8B-B14F-4D97-AF65-F5344CB8AC3E}">
        <p14:creationId xmlns:p14="http://schemas.microsoft.com/office/powerpoint/2010/main" val="428538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52736"/>
            <a:ext cx="7315200" cy="1080864"/>
          </a:xfrm>
        </p:spPr>
        <p:txBody>
          <a:bodyPr/>
          <a:lstStyle/>
          <a:p>
            <a:r>
              <a:rPr lang="ru-RU" sz="3200" b="1" dirty="0">
                <a:solidFill>
                  <a:schemeClr val="tx1">
                    <a:lumMod val="50000"/>
                  </a:schemeClr>
                </a:solidFill>
              </a:rPr>
              <a:t>Принадлежности для урока изобразительного искусства</a:t>
            </a:r>
            <a:endParaRPr lang="ru-RU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папка  для урока изобразительного искусства;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цветные карандаши (10-12 цветов) – 1 упаковка;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гуашь (6 цветов.) – 1 коробка.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палитра – 1 шт.;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баночка-непроливайка для воды – 1 шт.;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набор кистей для рисования (из 2-4 штук разного размера) – 1 набор;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влажные и сухие салфетки;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клеенка на парту, фартук,  нарукавники  (для уроков ИЗО и труда)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685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24744"/>
            <a:ext cx="7315200" cy="1008856"/>
          </a:xfrm>
        </p:spPr>
        <p:txBody>
          <a:bodyPr/>
          <a:lstStyle/>
          <a:p>
            <a:r>
              <a:rPr lang="ru-RU" sz="3200" b="1" dirty="0">
                <a:solidFill>
                  <a:schemeClr val="tx1">
                    <a:lumMod val="50000"/>
                  </a:schemeClr>
                </a:solidFill>
              </a:rPr>
              <a:t>Принадлежности для урока технологии</a:t>
            </a:r>
            <a:endParaRPr lang="ru-RU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папка для труда – 1 шт.;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цветная бумага – 2 набора;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цветной картон – 2 набора;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белый картон – 1 упаковка;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клей-карандаш – 1 шт.;</a:t>
            </a:r>
          </a:p>
          <a:p>
            <a:pPr lvl="0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пластилин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цветной – 1 упаковка;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дощечка для лепки – 1 шт.;</a:t>
            </a:r>
          </a:p>
          <a:p>
            <a:pPr lvl="0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ножницы с закругленными концами – 1 шт.:</a:t>
            </a:r>
          </a:p>
          <a:p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природный материал </a:t>
            </a:r>
          </a:p>
        </p:txBody>
      </p:sp>
    </p:spTree>
    <p:extLst>
      <p:ext uri="{BB962C8B-B14F-4D97-AF65-F5344CB8AC3E}">
        <p14:creationId xmlns:p14="http://schemas.microsoft.com/office/powerpoint/2010/main" val="17455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08720"/>
            <a:ext cx="7315200" cy="122488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</a:rPr>
              <a:t>Список 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</a:rPr>
              <a:t>вещей для первоклассника к уроку физкультуры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dirty="0">
                <a:solidFill>
                  <a:schemeClr val="tx1">
                    <a:lumMod val="50000"/>
                  </a:schemeClr>
                </a:solidFill>
              </a:rPr>
              <a:t>футболка без рисунка – 1-2 шт.;</a:t>
            </a:r>
          </a:p>
          <a:p>
            <a:pPr lvl="0"/>
            <a:r>
              <a:rPr lang="ru-RU" sz="2800" dirty="0">
                <a:solidFill>
                  <a:schemeClr val="tx1">
                    <a:lumMod val="50000"/>
                  </a:schemeClr>
                </a:solidFill>
              </a:rPr>
              <a:t>спортивные тёмные шорты для мальчиков – 1 шт.;</a:t>
            </a:r>
          </a:p>
          <a:p>
            <a:pPr lvl="0"/>
            <a:r>
              <a:rPr lang="ru-RU" sz="2800" dirty="0">
                <a:solidFill>
                  <a:schemeClr val="tx1">
                    <a:lumMod val="50000"/>
                  </a:schemeClr>
                </a:solidFill>
              </a:rPr>
              <a:t>чёрные велосипедки для девочек</a:t>
            </a:r>
          </a:p>
          <a:p>
            <a:pPr lvl="0"/>
            <a:r>
              <a:rPr lang="ru-RU" sz="2800" dirty="0">
                <a:solidFill>
                  <a:schemeClr val="tx1">
                    <a:lumMod val="50000"/>
                  </a:schemeClr>
                </a:solidFill>
              </a:rPr>
              <a:t>кеды или кроссовки </a:t>
            </a:r>
            <a:r>
              <a:rPr lang="ru-RU" sz="2800" dirty="0" smtClean="0">
                <a:solidFill>
                  <a:schemeClr val="tx1">
                    <a:lumMod val="50000"/>
                  </a:schemeClr>
                </a:solidFill>
              </a:rPr>
              <a:t>с белой подошвой– </a:t>
            </a:r>
            <a:r>
              <a:rPr lang="ru-RU" sz="2800" dirty="0">
                <a:solidFill>
                  <a:schemeClr val="tx1">
                    <a:lumMod val="50000"/>
                  </a:schemeClr>
                </a:solidFill>
              </a:rPr>
              <a:t>1 шт.;</a:t>
            </a:r>
          </a:p>
          <a:p>
            <a:r>
              <a:rPr lang="ru-RU" sz="2800" dirty="0">
                <a:solidFill>
                  <a:schemeClr val="tx1">
                    <a:lumMod val="50000"/>
                  </a:schemeClr>
                </a:solidFill>
              </a:rPr>
              <a:t>спортивный костюм для улицы</a:t>
            </a:r>
          </a:p>
        </p:txBody>
      </p:sp>
    </p:spTree>
    <p:extLst>
      <p:ext uri="{BB962C8B-B14F-4D97-AF65-F5344CB8AC3E}">
        <p14:creationId xmlns:p14="http://schemas.microsoft.com/office/powerpoint/2010/main" val="408979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1680" y="764704"/>
            <a:ext cx="6980312" cy="1500187"/>
          </a:xfrm>
        </p:spPr>
        <p:txBody>
          <a:bodyPr/>
          <a:lstStyle/>
          <a:p>
            <a:pPr eaLnBrk="1" hangingPunct="1">
              <a:defRPr/>
            </a:pPr>
            <a:r>
              <a:rPr lang="ru-RU" sz="7200" dirty="0">
                <a:solidFill>
                  <a:srgbClr val="0000FF"/>
                </a:solidFill>
              </a:rPr>
              <a:t>Мы вам рады!</a:t>
            </a:r>
          </a:p>
        </p:txBody>
      </p:sp>
      <p:pic>
        <p:nvPicPr>
          <p:cNvPr id="27653" name="Picture 5" descr="http://makaron-st.ru/_nw/0/805371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64904"/>
            <a:ext cx="4968552" cy="331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3831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0qPmYJyHoxaGLzvhhxoEQ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Обычная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9_Cvetnye-karandashi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97TGp_Child_light_ani">
  <a:themeElements>
    <a:clrScheme name="597TGp_Child_light_ani 2">
      <a:dk1>
        <a:srgbClr val="000000"/>
      </a:dk1>
      <a:lt1>
        <a:srgbClr val="F6EDA8"/>
      </a:lt1>
      <a:dk2>
        <a:srgbClr val="006600"/>
      </a:dk2>
      <a:lt2>
        <a:srgbClr val="FFFFFF"/>
      </a:lt2>
      <a:accent1>
        <a:srgbClr val="73C95B"/>
      </a:accent1>
      <a:accent2>
        <a:srgbClr val="F7C037"/>
      </a:accent2>
      <a:accent3>
        <a:srgbClr val="FAF4D1"/>
      </a:accent3>
      <a:accent4>
        <a:srgbClr val="000000"/>
      </a:accent4>
      <a:accent5>
        <a:srgbClr val="BCE1B5"/>
      </a:accent5>
      <a:accent6>
        <a:srgbClr val="E0AE31"/>
      </a:accent6>
      <a:hlink>
        <a:srgbClr val="2393CB"/>
      </a:hlink>
      <a:folHlink>
        <a:srgbClr val="CB057B"/>
      </a:folHlink>
    </a:clrScheme>
    <a:fontScheme name="597TGp_Child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97TGp_Child_light_ani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97TGp_Child_light_ani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97TGp_Child_light_ani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Обычная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808080"/>
      </a:dk2>
      <a:lt2>
        <a:srgbClr val="167EDC"/>
      </a:lt2>
      <a:accent1>
        <a:srgbClr val="2DC010"/>
      </a:accent1>
      <a:accent2>
        <a:srgbClr val="EE0077"/>
      </a:accent2>
      <a:accent3>
        <a:srgbClr val="FFFFFF"/>
      </a:accent3>
      <a:accent4>
        <a:srgbClr val="6C6C6C"/>
      </a:accent4>
      <a:accent5>
        <a:srgbClr val="ADDCAA"/>
      </a:accent5>
      <a:accent6>
        <a:srgbClr val="D8006B"/>
      </a:accent6>
      <a:hlink>
        <a:srgbClr val="FDA609"/>
      </a:hlink>
      <a:folHlink>
        <a:srgbClr val="808080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тека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Аптека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2021</TotalTime>
  <Words>298</Words>
  <Application>Microsoft Office PowerPoint</Application>
  <PresentationFormat>Экран (4:3)</PresentationFormat>
  <Paragraphs>53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2_Обычная</vt:lpstr>
      <vt:lpstr>19_Cvetnye-karandashi</vt:lpstr>
      <vt:lpstr>597TGp_Child_light_ani</vt:lpstr>
      <vt:lpstr>3_Обычная</vt:lpstr>
      <vt:lpstr>powerpoint-template-24</vt:lpstr>
      <vt:lpstr>think-cell Slide</vt:lpstr>
      <vt:lpstr>Информация для родителей первоклассников</vt:lpstr>
      <vt:lpstr>Образцы школьной формы</vt:lpstr>
      <vt:lpstr> Список рекомендованных принадлежностей для первоклассника </vt:lpstr>
      <vt:lpstr>Список канцелярских товаров для первоклассника</vt:lpstr>
      <vt:lpstr>Принадлежности для урока изобразительного искусства</vt:lpstr>
      <vt:lpstr>Принадлежности для урока технологии</vt:lpstr>
      <vt:lpstr> Список  вещей для первоклассника к уроку физкультуры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введения профстандарта</dc:title>
  <dc:creator>Ш 76</dc:creator>
  <cp:lastModifiedBy>User</cp:lastModifiedBy>
  <cp:revision>170</cp:revision>
  <cp:lastPrinted>2018-05-11T09:14:28Z</cp:lastPrinted>
  <dcterms:created xsi:type="dcterms:W3CDTF">2016-08-28T12:33:04Z</dcterms:created>
  <dcterms:modified xsi:type="dcterms:W3CDTF">2022-08-05T07:12:37Z</dcterms:modified>
</cp:coreProperties>
</file>